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9" r:id="rId3"/>
    <p:sldId id="340" r:id="rId4"/>
    <p:sldId id="287" r:id="rId5"/>
    <p:sldId id="289" r:id="rId6"/>
    <p:sldId id="288" r:id="rId7"/>
    <p:sldId id="269" r:id="rId8"/>
    <p:sldId id="335" r:id="rId9"/>
    <p:sldId id="283" r:id="rId10"/>
    <p:sldId id="336" r:id="rId11"/>
    <p:sldId id="337" r:id="rId12"/>
    <p:sldId id="270" r:id="rId13"/>
    <p:sldId id="315" r:id="rId14"/>
    <p:sldId id="324" r:id="rId15"/>
    <p:sldId id="316" r:id="rId16"/>
    <p:sldId id="284" r:id="rId17"/>
    <p:sldId id="314" r:id="rId18"/>
    <p:sldId id="317" r:id="rId19"/>
    <p:sldId id="338" r:id="rId20"/>
    <p:sldId id="286" r:id="rId21"/>
    <p:sldId id="326" r:id="rId22"/>
    <p:sldId id="328" r:id="rId23"/>
    <p:sldId id="332" r:id="rId24"/>
    <p:sldId id="333" r:id="rId25"/>
    <p:sldId id="327" r:id="rId26"/>
    <p:sldId id="334" r:id="rId2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катерина" initials="Е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68B7-4073-434F-A21C-99C75C98F0B8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9A57D-E706-456A-8A54-AF5C08AF20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247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5B40F-4230-4678-8EDC-6CA8F18E14BA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C27BA-E002-44EA-9C72-A823D9AD4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14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81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83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122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4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867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41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26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160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9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95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8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92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334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918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6012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3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6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22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698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1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1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2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C27BA-E002-44EA-9C72-A823D9AD47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6C156-31B4-4A4D-91CA-048FA00E932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A8E9E-8DF2-41F2-A8F3-F05745FDB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gosuslugi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hyperlink" Target="https://www.gosuslugi.ru/315492/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ЕПГУ новый </a:t>
            </a:r>
          </a:p>
        </p:txBody>
      </p:sp>
      <p:pic>
        <p:nvPicPr>
          <p:cNvPr id="4" name="Picture 2" descr="C:\Users\evstigneeva\Desktop\картинки\-letterhead-backgrounds-blue-business-technology-ppt-backgrounds-3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4" y="-71693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1614854"/>
            <a:ext cx="6400800" cy="3182297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Инструкция </a:t>
            </a:r>
          </a:p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для подачи гражданами 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заявлений </a:t>
            </a:r>
            <a:endParaRPr lang="ru-RU" b="1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venture" panose="02000503020000020003" pitchFamily="2" charset="0"/>
            </a:endParaRPr>
          </a:p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о </a:t>
            </a:r>
            <a:r>
              <a:rPr lang="ru-RU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enture" panose="02000503020000020003" pitchFamily="2" charset="0"/>
              </a:rPr>
              <a:t>записи на обучение по образовательным программам начального общего, основного общего и среднего общего образования детей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774" r="37995"/>
          <a:stretch>
            <a:fillRect/>
          </a:stretch>
        </p:blipFill>
        <p:spPr bwMode="auto">
          <a:xfrm>
            <a:off x="5950699" y="-43965"/>
            <a:ext cx="1872208" cy="57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521" y="-39827"/>
            <a:ext cx="2427178" cy="636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22151" y="4797152"/>
            <a:ext cx="5112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2022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33776" y="173911"/>
            <a:ext cx="300272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Если подается не родителями, необходимо указать реквизиты документов, подтверждающих право на осуществление данной услуги.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Также стоит учесть, что бабушки/дедушки, дяди/тёти не являются законными представителями</a:t>
            </a:r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2949"/>
            <a:ext cx="3257947" cy="9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48882"/>
            <a:ext cx="3924300" cy="438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2627784" y="2204864"/>
            <a:ext cx="3600400" cy="30963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2717726" y="2218619"/>
            <a:ext cx="3510458" cy="23625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9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58" y="1484784"/>
            <a:ext cx="6910107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49795" y="1700808"/>
            <a:ext cx="5976664" cy="201622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332656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!!!!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Данные о втором родителе вносятся в случае если подает заявление один родитель, а документы приносит второй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1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6008" y="5301208"/>
            <a:ext cx="8024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itchFamily="34" charset="0"/>
              </a:rPr>
              <a:t>Льготы заявитель подтверждает при личном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посещении в соответствии с </a:t>
            </a:r>
            <a:r>
              <a:rPr lang="ru-RU" dirty="0" err="1" smtClean="0">
                <a:solidFill>
                  <a:srgbClr val="C00000"/>
                </a:solidFill>
                <a:latin typeface="Arial Narrow" pitchFamily="34" charset="0"/>
              </a:rPr>
              <a:t>пп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. 10, 11 Порядка приема на обучение по образовательным программам начального общего, основного общего и среднего общего образования, утвержденного Приказом Министерства просвещения 02 сентября 2020 № 458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08" y="313"/>
            <a:ext cx="7781925" cy="310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1" y="2636912"/>
            <a:ext cx="7781925" cy="2600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051720" y="2276872"/>
            <a:ext cx="1368152" cy="360040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7624" y="1052736"/>
            <a:ext cx="1944216" cy="432048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764704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Если выбрать текущий учебный год, то школа имеет право отказать в приеме заявлений, т.к.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Arial Narrow" pitchFamily="34" charset="0"/>
              </a:rPr>
              <a:t>1 апреля стартует кампания по зачислению детей в первый класс на следующий учебный год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419872" y="184482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6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1"/>
            <a:ext cx="8496944" cy="6048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4190678" y="1124744"/>
            <a:ext cx="131742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5508104" y="476672"/>
            <a:ext cx="2880320" cy="15841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 Narrow" pitchFamily="34" charset="0"/>
              </a:rPr>
              <a:t>Если заявитель не нажимает галочку, то после зачисления в контингент, он автоматом получает логин и пароль от входа в РИД в ЛК</a:t>
            </a:r>
            <a:endParaRPr lang="ru-RU" sz="1600" i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5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10"/>
          <a:stretch/>
        </p:blipFill>
        <p:spPr bwMode="auto">
          <a:xfrm>
            <a:off x="70992" y="260648"/>
            <a:ext cx="9073008" cy="5514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195736" y="3212976"/>
            <a:ext cx="20375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4308115" y="2924944"/>
            <a:ext cx="4803254" cy="6054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  <a:latin typeface="Arial Narrow" pitchFamily="34" charset="0"/>
              </a:rPr>
              <a:t>Заявитель может указать в одном заявлении несколько детей для зачисления в один класс</a:t>
            </a:r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2924944"/>
            <a:ext cx="1656184" cy="517328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9532" y="3356992"/>
            <a:ext cx="8424936" cy="1082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21"/>
          <a:stretch/>
        </p:blipFill>
        <p:spPr bwMode="auto">
          <a:xfrm>
            <a:off x="616446" y="696144"/>
            <a:ext cx="7334250" cy="32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15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84816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7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5793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45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909638"/>
            <a:ext cx="8486775" cy="503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9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нажать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«Изменить»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то заявитель снова попадет на форму заявления,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Если нажать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«Не изменять»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заявление уйдет в школу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486525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682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5993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319" y="188640"/>
            <a:ext cx="828092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 школы Ярославской области начинают прием заявлений </a:t>
            </a:r>
          </a:p>
          <a:p>
            <a:pPr marL="0" indent="0"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01 апреля 2022 года в 12.00 по МСК</a:t>
            </a:r>
            <a:endParaRPr 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Ранее этой даты и времени заявления </a:t>
            </a:r>
            <a:r>
              <a:rPr lang="ru-RU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будут отклонены системой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Исключения для школ:</a:t>
            </a:r>
          </a:p>
          <a:p>
            <a:pPr marL="0" indent="0" algn="just">
              <a:buNone/>
            </a:pPr>
            <a:endParaRPr lang="ru-RU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576774"/>
              </p:ext>
            </p:extLst>
          </p:nvPr>
        </p:nvGraphicFramePr>
        <p:xfrm>
          <a:off x="1187624" y="3645024"/>
          <a:ext cx="7272808" cy="243840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168352"/>
                <a:gridCol w="4104456"/>
              </a:tblGrid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ОО г. Переславля</a:t>
                      </a:r>
                      <a:endParaRPr lang="ru-RU" sz="3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Время </a:t>
                      </a:r>
                      <a:r>
                        <a:rPr lang="ru-RU" sz="32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приема заявлений очно и с портала </a:t>
                      </a:r>
                      <a:r>
                        <a:rPr lang="ru-RU" sz="3200" b="0" kern="1200" dirty="0" err="1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Госуслуг</a:t>
                      </a:r>
                      <a:endParaRPr lang="ru-RU" sz="3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</a:t>
                      </a:r>
                      <a:r>
                        <a:rPr lang="ru-RU" sz="32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</a:t>
                      </a:r>
                      <a:endParaRPr lang="ru-RU" sz="3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16.00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МОУ СОШ № </a:t>
                      </a:r>
                      <a:r>
                        <a:rPr lang="ru-RU" sz="3200" b="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ru-RU" sz="3200" b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16.00</a:t>
                      </a:r>
                      <a:endParaRPr lang="ru-RU" sz="32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47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Дополнительная информация на ЕПГУ есть в разделе</a:t>
            </a:r>
            <a:b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8" y="1232756"/>
            <a:ext cx="8522927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65313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на форме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этой информации нет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702791615312155@vla1-3b11765fa32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5738" r="36729" b="12644"/>
          <a:stretch/>
        </p:blipFill>
        <p:spPr bwMode="auto">
          <a:xfrm>
            <a:off x="971600" y="309924"/>
            <a:ext cx="7349896" cy="6264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5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43608" y="692696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Состав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, последовательность и сроки выполнения процедур информационно-телекоммуникационного взаимодействия, </a:t>
            </a:r>
            <a:endParaRPr lang="ru-RU" b="1" i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требования </a:t>
            </a:r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к порядку их выполнения в электронной форме</a:t>
            </a:r>
            <a:endParaRPr lang="ru-RU" i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Сроки </a:t>
            </a: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приёма заявлений </a:t>
            </a:r>
            <a:r>
              <a:rPr lang="ru-RU" alt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</a:t>
            </a:r>
            <a:r>
              <a:rPr lang="ru-RU" alt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обучение в 1 класс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</a:p>
          <a:p>
            <a:pPr algn="just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проживающих на закреплённой территории, а также имеющих право на первоочередной и преимущественный прием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1 апреля и заканчивается 30 июня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3 рабочих дней после завершения приема заявлений о приеме на обучение </a:t>
            </a:r>
          </a:p>
          <a:p>
            <a:pPr algn="just"/>
            <a:r>
              <a:rPr lang="ru-RU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Для детей, НЕ проживающих на закреплённой территории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начинается </a:t>
            </a:r>
            <a:r>
              <a:rPr lang="ru-RU" alt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6 июля до момента заполнения свободных мест, но не позднее 5 сентября </a:t>
            </a:r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текущего года</a:t>
            </a:r>
          </a:p>
          <a:p>
            <a:r>
              <a:rPr lang="ru-RU" alt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приказ о приёме на обучение детей издаёт директор школы в течение 5 рабочих дней после приема заявлений о приеме на обучение и представленных документов</a:t>
            </a:r>
          </a:p>
          <a:p>
            <a:endParaRPr lang="ru-RU" altLang="ru-RU" dirty="0"/>
          </a:p>
          <a:p>
            <a:pPr algn="just"/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6" y="312710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7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1" y="1196752"/>
            <a:ext cx="72728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услуги состоит из следующих административных процедур: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представление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(направление) заявителем заявления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и(или)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документов, необходимых для зачисления в ОО;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приём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, регистрация, рассмотрение документов заявителя, принятие решения о зачислении (отказе в зачислении);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информирование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заявителя о принятом решении.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Предоставление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(направление) заявителем заявления и </a:t>
            </a:r>
            <a:r>
              <a:rPr lang="ru-RU" sz="2000" i="1" dirty="0">
                <a:solidFill>
                  <a:srgbClr val="002060"/>
                </a:solidFill>
                <a:latin typeface="Arial Narrow" panose="020B0606020202030204" pitchFamily="34" charset="0"/>
              </a:rPr>
              <a:t>документов (в соответствии с Порядком приёма),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 необходимых для зачисления в ОО.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Заявления на прием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ОО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выстраиваются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одну очередь. </a:t>
            </a:r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Учитывается </a:t>
            </a:r>
            <a:r>
              <a:rPr lang="ru-RU" sz="20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время и дата поступления </a:t>
            </a:r>
            <a:r>
              <a:rPr lang="ru-RU" sz="20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заявления.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s://i.pinimg.com/originals/ed/15/4b/ed154b8bd25cb594676c018d9d525a8b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9"/>
          <a:stretch/>
        </p:blipFill>
        <p:spPr bwMode="auto">
          <a:xfrm>
            <a:off x="179512" y="1672434"/>
            <a:ext cx="1638118" cy="204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7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63284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приеме на обучение и документы для приема на обучение, указанные в пункте 26 Порядка, подаются одним из следующих способов: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лично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общеобразовательную организацию;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через операторов почтовой связи общего пользования заказным письмом с уведомлением о вручении;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электронной форме (документ на бумажном носителе, преобразованный в электронную форму путем сканирования или фотографирования с обеспечением машиночитаемого распознавания его реквизитов) посредством электронной почты общеобразовательной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организации;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Заявитель несет личную ответственность за данный способ предоставления документов.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 использованием ЕПГУ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0" y="1779227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162775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4906046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С флешки\Со стола\Первый класс_2020\Человечки\preimuschestvadljaoptamiss-x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261" y="2800663"/>
            <a:ext cx="253469" cy="28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4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1700808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При </a:t>
            </a:r>
            <a:r>
              <a:rPr lang="ru-RU" sz="20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обращении на ЕПГУ в информационно- телекоммуникационной сети «Интернет» Заявитель направляет заявление на зачисление следующим образом: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входит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в «личный кабинет»;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услугу «зачисление в образовательное учреждение»;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выбирает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интересующее его образовательное учреждение;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заполняет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предложенную форму заявления о предоставлении услуги;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направляет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заявление о предоставлении услуги (далее – заявление) </a:t>
            </a:r>
            <a:r>
              <a:rPr lang="ru-RU" sz="20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 образовательную организацию </a:t>
            </a: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нажатием кнопки «Отправить». </a:t>
            </a:r>
          </a:p>
        </p:txBody>
      </p:sp>
    </p:spTree>
    <p:extLst>
      <p:ext uri="{BB962C8B-B14F-4D97-AF65-F5344CB8AC3E}">
        <p14:creationId xmlns:p14="http://schemas.microsoft.com/office/powerpoint/2010/main" val="688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3548" y="620688"/>
            <a:ext cx="81369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Основания для отказа в приеме документов:</a:t>
            </a:r>
          </a:p>
          <a:p>
            <a:pPr lvl="0" algn="just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Подано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раньше положенного срока</a:t>
            </a:r>
          </a:p>
          <a:p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Ребенок не зарегистрирован на закрепленной территории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Уже </a:t>
            </a:r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имеется заявление на зачисление ребенка, поданное ранее с более приоритетным временем</a:t>
            </a:r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Основание для отказа в зачислении:</a:t>
            </a:r>
          </a:p>
          <a:p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Отсутствие свободных мест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lvl="0" algn="just"/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8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!!!!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Важно помнить, что заявление, по ошибке поданное не в «ту» организацию, автоматом не будет перекинуто в «то».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Заявителю в таком случае придется создать и направить в желаемую организацию новое заявление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99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9834" y="189751"/>
            <a:ext cx="82906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eriod"/>
            </a:pPr>
            <a:r>
              <a:rPr lang="ru-RU" sz="3200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Для заявителей</a:t>
            </a: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Зайдите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на портал ЕПГУ по адресу </a:t>
            </a:r>
            <a:r>
              <a:rPr lang="ru-RU" u="sng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http://gosuslugi.ru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и авторизуйтесь с Вашим логином и паролем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Через смартфон можно получить услугу, воспользовавшись браузером.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Данную услугу могут получить пользователи </a:t>
            </a:r>
            <a:r>
              <a:rPr lang="ru-RU" b="1" i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ТОЛЬКО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 подтвержденной учетной записью.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2436520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3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1"/>
            <a:ext cx="4594816" cy="4123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6672"/>
            <a:ext cx="3057153" cy="3835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 descr="C:\Users\evstigneeva\Desktop\картинки\-backgrounds-powerpoint-backgrounds-for-free-powerpoint-templates-22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755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5298" y="8749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Проверьте, чтобы правильно было определено местоположение – Ярославская область.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3330" y="570412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Ссылка для получения услуги 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https://</a:t>
            </a:r>
            <a:r>
              <a:rPr lang="en-US" dirty="0" smtClean="0">
                <a:solidFill>
                  <a:srgbClr val="002060"/>
                </a:solidFill>
                <a:latin typeface="Arial Narrow" panose="020B0606020202030204" pitchFamily="34" charset="0"/>
                <a:hlinkClick r:id="rId4"/>
              </a:rPr>
              <a:t>www.gosuslugi.ru/315492/2/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5" y="836712"/>
            <a:ext cx="8622718" cy="4194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04" y="98072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869" y="1700808"/>
            <a:ext cx="5191125" cy="3629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99792" y="456830"/>
            <a:ext cx="4680520" cy="36476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3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0264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Форма </a:t>
            </a: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услуги </a:t>
            </a:r>
            <a:b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ru-RU" sz="2800" b="1" i="1" dirty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«Зачисление детей в муниципальные общеобразовательные учреждения (</a:t>
            </a:r>
            <a:r>
              <a:rPr lang="ru-RU" sz="2800" b="1" i="1" dirty="0" smtClean="0">
                <a:ln w="11430"/>
                <a:solidFill>
                  <a:srgbClr val="C00000"/>
                </a:solidFill>
                <a:latin typeface="Arial Narrow" panose="020B0606020202030204" pitchFamily="34" charset="0"/>
              </a:rPr>
              <a:t>школу) </a:t>
            </a:r>
            <a:endParaRPr lang="ru-RU" sz="2800" b="1" i="1" dirty="0">
              <a:ln w="11430"/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234" y="1772816"/>
            <a:ext cx="6501532" cy="483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s://static.tildacdn.com/tild6461-3437-4235-a461-336536376536/26-264101_computer-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03215" cy="3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75656" y="5589240"/>
            <a:ext cx="720080" cy="216024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7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023979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4293096"/>
            <a:ext cx="5184576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Департамент образования Ярославской области не зачисляет в организации. По вопросам зачисления ребенка необходимо обращаться к Учредителю конкретных образовательных организаций.</a:t>
            </a:r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6300192" y="3933056"/>
            <a:ext cx="50405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6660232" y="3212976"/>
            <a:ext cx="1584176" cy="720080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8" descr="http://broidery.ru/wp-content/uploads/2016/05/aten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597162" cy="63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vstigneeva\Desktop\картинки\-backgrounds-powerpoint-backgrounds-for-free-powerpoint-templates-2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94" r="26340" b="-23"/>
          <a:stretch/>
        </p:blipFill>
        <p:spPr bwMode="auto">
          <a:xfrm>
            <a:off x="0" y="0"/>
            <a:ext cx="9144000" cy="68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930461"/>
            <a:ext cx="6912768" cy="1579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248472" cy="4191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Внимательно прочитайте перед началом подачи заявления данные сообщения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187624" y="728321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020272" y="6926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8753</TotalTime>
  <Words>648</Words>
  <Application>Microsoft Office PowerPoint</Application>
  <PresentationFormat>Экран (4:3)</PresentationFormat>
  <Paragraphs>106</Paragraphs>
  <Slides>26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ЕПГУ новый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услуги  «Зачисление детей в муниципальные общеобразовательные учреждения (школу)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Дополнительная информация на ЕПГУ есть в разделе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ГУ ЯО ЦОиККО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ЕПГУ новый</dc:title>
  <dc:creator>РЦОИ</dc:creator>
  <cp:lastModifiedBy>Пользователь</cp:lastModifiedBy>
  <cp:revision>132</cp:revision>
  <cp:lastPrinted>2022-01-19T11:01:23Z</cp:lastPrinted>
  <dcterms:created xsi:type="dcterms:W3CDTF">2020-10-19T11:42:40Z</dcterms:created>
  <dcterms:modified xsi:type="dcterms:W3CDTF">2022-03-24T12:17:54Z</dcterms:modified>
</cp:coreProperties>
</file>